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22" r:id="rId2"/>
  </p:sldMasterIdLst>
  <p:sldIdLst>
    <p:sldId id="257" r:id="rId3"/>
    <p:sldId id="258" r:id="rId4"/>
    <p:sldId id="262" r:id="rId5"/>
    <p:sldId id="269" r:id="rId6"/>
    <p:sldId id="263" r:id="rId7"/>
    <p:sldId id="264" r:id="rId8"/>
    <p:sldId id="265" r:id="rId9"/>
    <p:sldId id="267" r:id="rId10"/>
    <p:sldId id="271" r:id="rId11"/>
    <p:sldId id="273" r:id="rId12"/>
    <p:sldId id="274" r:id="rId13"/>
    <p:sldId id="272" r:id="rId14"/>
  </p:sldIdLst>
  <p:sldSz cx="9144000" cy="6858000" type="screen4x3"/>
  <p:notesSz cx="6858000" cy="9144000"/>
  <p:embeddedFontLst>
    <p:embeddedFont>
      <p:font typeface="-윤고딕140" charset="-127"/>
      <p:regular r:id="rId15"/>
    </p:embeddedFont>
    <p:embeddedFont>
      <p:font typeface="Arial Black" pitchFamily="34" charset="0"/>
      <p:bold r:id="rId16"/>
    </p:embeddedFont>
    <p:embeddedFont>
      <p:font typeface="Arial Narrow" pitchFamily="34" charset="0"/>
      <p:regular r:id="rId17"/>
      <p:bold r:id="rId18"/>
      <p:italic r:id="rId19"/>
      <p:boldItalic r:id="rId20"/>
    </p:embeddedFont>
    <p:embeddedFont>
      <p:font typeface="-윤고딕120" charset="-127"/>
      <p:regular r:id="rId21"/>
    </p:embeddedFont>
    <p:embeddedFont>
      <p:font typeface="굴림" pitchFamily="34" charset="-127"/>
      <p:regular r:id="rId22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9CC"/>
    <a:srgbClr val="3366CC"/>
    <a:srgbClr val="006699"/>
    <a:srgbClr val="CCECFF"/>
    <a:srgbClr val="66CCFF"/>
    <a:srgbClr val="FFCC66"/>
    <a:srgbClr val="CCFFCC"/>
    <a:srgbClr val="0099FF"/>
    <a:srgbClr val="FF9933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0929"/>
  </p:normalViewPr>
  <p:slideViewPr>
    <p:cSldViewPr>
      <p:cViewPr varScale="1">
        <p:scale>
          <a:sx n="109" d="100"/>
          <a:sy n="109" d="100"/>
        </p:scale>
        <p:origin x="-16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24817.322</c:v>
                </c:pt>
                <c:pt idx="1">
                  <c:v>30034.442999999999</c:v>
                </c:pt>
                <c:pt idx="2">
                  <c:v>41267.097999999998</c:v>
                </c:pt>
                <c:pt idx="3">
                  <c:v>45925.861000000004</c:v>
                </c:pt>
                <c:pt idx="4">
                  <c:v>50966.351000000002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2E-4EA3-9A65-FED55614B080}"/>
            </c:ext>
          </c:extLst>
        </c:ser>
        <c:dLbls>
          <c:showVal val="1"/>
        </c:dLbls>
        <c:gapWidth val="65"/>
        <c:axId val="45324928"/>
        <c:axId val="45339008"/>
      </c:barChart>
      <c:catAx>
        <c:axId val="453249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45339008"/>
        <c:crosses val="autoZero"/>
        <c:auto val="1"/>
        <c:lblAlgn val="ctr"/>
        <c:lblOffset val="100"/>
      </c:catAx>
      <c:valAx>
        <c:axId val="4533900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4532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18"/>
  <c:chart>
    <c:autoTitleDeleted val="1"/>
    <c:view3D>
      <c:hPercent val="40"/>
      <c:depthPercent val="100"/>
      <c:rAngAx val="1"/>
    </c:view3D>
    <c:plotArea>
      <c:layout>
        <c:manualLayout>
          <c:layoutTarget val="inner"/>
          <c:xMode val="edge"/>
          <c:yMode val="edge"/>
          <c:x val="7.6175334409735174E-2"/>
          <c:y val="2.5942887373688113E-2"/>
          <c:w val="0.90199988408389731"/>
          <c:h val="0.76057808976416352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2060"/>
            </a:solidFill>
          </c:spPr>
          <c:dLbls>
            <c:dLbl>
              <c:idx val="2"/>
              <c:layout>
                <c:manualLayout>
                  <c:x val="-1.5539144696110905E-3"/>
                  <c:y val="-9.383801932324322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867-4EF3-916B-3820F2C7DFA4}"/>
                </c:ext>
              </c:extLst>
            </c:dLbl>
            <c:dLbl>
              <c:idx val="4"/>
              <c:layout>
                <c:manualLayout>
                  <c:x val="-2.9151949140637265E-3"/>
                  <c:y val="-1.9118616715391539E-2"/>
                </c:manualLayout>
              </c:layout>
              <c:showVal val="1"/>
            </c:dLbl>
            <c:dLbl>
              <c:idx val="8"/>
              <c:layout>
                <c:manualLayout>
                  <c:x val="-4.5185521167987762E-2"/>
                  <c:y val="-1.433896253654365E-2"/>
                </c:manualLayout>
              </c:layout>
              <c:showVal val="1"/>
            </c:dLbl>
            <c:dLbl>
              <c:idx val="11"/>
              <c:layout>
                <c:manualLayout>
                  <c:x val="1.0688924538865282E-16"/>
                  <c:y val="-2.1508443804815484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uk-UA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Організація та проведення громадських робіт</c:v>
                </c:pt>
                <c:pt idx="1">
                  <c:v>Експлуатація та технічне обслуговування житлового фонду</c:v>
                </c:pt>
                <c:pt idx="2">
                  <c:v>Забезпечення діяльності водопровідно-каналізаційного господарства</c:v>
                </c:pt>
                <c:pt idx="3">
                  <c:v>Впровадження засобів обліку витрат та регулювання споживання води та теплової енергії</c:v>
                </c:pt>
                <c:pt idx="4">
                  <c:v>Організація благоустрою населених пунктів</c:v>
                </c:pt>
                <c:pt idx="5">
                  <c:v>Інша діяльність у сфері житлово-комунального господарства</c:v>
                </c:pt>
                <c:pt idx="6">
                  <c:v>Будівництво об"єктів житлово-комунального господарства</c:v>
                </c:pt>
                <c:pt idx="7">
                  <c:v>Будівництво споруд, установ та закладів фізичної культури і спорту</c:v>
                </c:pt>
                <c:pt idx="8">
                  <c:v>Виконання інвестиційних проектів в рамках здійснення заходів щодо соціально-економічного розвитку окремих територій</c:v>
                </c:pt>
                <c:pt idx="9">
                  <c:v>Утримання та розвиток автомобільних доріг та дорожньої інфраструктури за рахунок коштів місцевого бюджету</c:v>
                </c:pt>
                <c:pt idx="10">
                  <c:v>Утримання та розвиток автомобільних доріг та дорожньої інфраструктури за рахунок субвенції з  державного бюджету</c:v>
                </c:pt>
                <c:pt idx="11">
                  <c:v>Внески до статутного капіталу суб’єктів господарювання</c:v>
                </c:pt>
                <c:pt idx="12">
                  <c:v>Природоохоронні заходи за рахунок цільових фондів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19.961999999999993</c:v>
                </c:pt>
                <c:pt idx="1">
                  <c:v>409.42999999999989</c:v>
                </c:pt>
                <c:pt idx="2">
                  <c:v>100.60199999999999</c:v>
                </c:pt>
                <c:pt idx="3">
                  <c:v>961.03800000000001</c:v>
                </c:pt>
                <c:pt idx="4">
                  <c:v>21373.870999999996</c:v>
                </c:pt>
                <c:pt idx="5">
                  <c:v>36</c:v>
                </c:pt>
                <c:pt idx="6">
                  <c:v>4644.4460000000008</c:v>
                </c:pt>
                <c:pt idx="7">
                  <c:v>2000</c:v>
                </c:pt>
                <c:pt idx="8">
                  <c:v>6995.201</c:v>
                </c:pt>
                <c:pt idx="9">
                  <c:v>5672.8980000000001</c:v>
                </c:pt>
                <c:pt idx="10">
                  <c:v>6539.3710000000001</c:v>
                </c:pt>
                <c:pt idx="11" formatCode="#,##0.000">
                  <c:v>2096.3900000000008</c:v>
                </c:pt>
                <c:pt idx="12">
                  <c:v>117.142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64-47E3-BDF6-EEAD2F06730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1660779656254911E-2"/>
                  <c:y val="-4.062706052020701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4.0401776209887594E-2"/>
                      <c:h val="4.19892619611786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F44-4FA0-AD8B-EC3C18381A30}"/>
                </c:ext>
              </c:extLst>
            </c:dLbl>
            <c:dLbl>
              <c:idx val="1"/>
              <c:layout>
                <c:manualLayout>
                  <c:x val="7.2879872851593173E-3"/>
                  <c:y val="-3.3457579251935196E-2"/>
                </c:manualLayout>
              </c:layout>
              <c:showVal val="1"/>
            </c:dLbl>
            <c:dLbl>
              <c:idx val="2"/>
              <c:layout>
                <c:manualLayout>
                  <c:x val="1.4575974570318632E-3"/>
                  <c:y val="-2.8677925073087314E-2"/>
                </c:manualLayout>
              </c:layout>
              <c:showVal val="1"/>
            </c:dLbl>
            <c:dLbl>
              <c:idx val="3"/>
              <c:layout>
                <c:manualLayout>
                  <c:x val="1.4575974570318633E-2"/>
                  <c:y val="-2.3898270894239428E-2"/>
                </c:manualLayout>
              </c:layout>
              <c:showVal val="1"/>
            </c:dLbl>
            <c:dLbl>
              <c:idx val="4"/>
              <c:layout>
                <c:manualLayout>
                  <c:x val="6.8507080480497529E-2"/>
                  <c:y val="1.1949135447119718E-2"/>
                </c:manualLayout>
              </c:layout>
              <c:showVal val="1"/>
            </c:dLbl>
            <c:dLbl>
              <c:idx val="11"/>
              <c:layout>
                <c:manualLayout>
                  <c:x val="4.2270326253924038E-2"/>
                  <c:y val="-3.3457579251935196E-2"/>
                </c:manualLayout>
              </c:layout>
              <c:showVal val="1"/>
            </c:dLbl>
            <c:dLbl>
              <c:idx val="12"/>
              <c:layout>
                <c:manualLayout>
                  <c:x val="1.8948766941414223E-2"/>
                  <c:y val="-3.3457579251935196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uk-UA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Організація та проведення громадських робіт</c:v>
                </c:pt>
                <c:pt idx="1">
                  <c:v>Експлуатація та технічне обслуговування житлового фонду</c:v>
                </c:pt>
                <c:pt idx="2">
                  <c:v>Забезпечення діяльності водопровідно-каналізаційного господарства</c:v>
                </c:pt>
                <c:pt idx="3">
                  <c:v>Впровадження засобів обліку витрат та регулювання споживання води та теплової енергії</c:v>
                </c:pt>
                <c:pt idx="4">
                  <c:v>Організація благоустрою населених пунктів</c:v>
                </c:pt>
                <c:pt idx="5">
                  <c:v>Інша діяльність у сфері житлово-комунального господарства</c:v>
                </c:pt>
                <c:pt idx="6">
                  <c:v>Будівництво об"єктів житлово-комунального господарства</c:v>
                </c:pt>
                <c:pt idx="7">
                  <c:v>Будівництво споруд, установ та закладів фізичної культури і спорту</c:v>
                </c:pt>
                <c:pt idx="8">
                  <c:v>Виконання інвестиційних проектів в рамках здійснення заходів щодо соціально-економічного розвитку окремих територій</c:v>
                </c:pt>
                <c:pt idx="9">
                  <c:v>Утримання та розвиток автомобільних доріг та дорожньої інфраструктури за рахунок коштів місцевого бюджету</c:v>
                </c:pt>
                <c:pt idx="10">
                  <c:v>Утримання та розвиток автомобільних доріг та дорожньої інфраструктури за рахунок субвенції з  державного бюджету</c:v>
                </c:pt>
                <c:pt idx="11">
                  <c:v>Внески до статутного капіталу суб’єктів господарювання</c:v>
                </c:pt>
                <c:pt idx="12">
                  <c:v>Природоохоронні заходи за рахунок цільових фондів</c:v>
                </c:pt>
              </c:strCache>
            </c:strRef>
          </c:cat>
          <c:val>
            <c:numRef>
              <c:f>Sheet1!$B$3:$N$3</c:f>
              <c:numCache>
                <c:formatCode>General</c:formatCode>
                <c:ptCount val="13"/>
                <c:pt idx="0">
                  <c:v>75</c:v>
                </c:pt>
                <c:pt idx="1">
                  <c:v>1540.528</c:v>
                </c:pt>
                <c:pt idx="2">
                  <c:v>1132.848</c:v>
                </c:pt>
                <c:pt idx="3">
                  <c:v>1946.03</c:v>
                </c:pt>
                <c:pt idx="4">
                  <c:v>16999.447000000007</c:v>
                </c:pt>
                <c:pt idx="5">
                  <c:v>36</c:v>
                </c:pt>
                <c:pt idx="6">
                  <c:v>1028.43</c:v>
                </c:pt>
                <c:pt idx="7">
                  <c:v>1418.51</c:v>
                </c:pt>
                <c:pt idx="8">
                  <c:v>4565.9250000000002</c:v>
                </c:pt>
                <c:pt idx="9">
                  <c:v>7870.75</c:v>
                </c:pt>
                <c:pt idx="10">
                  <c:v>1336.577</c:v>
                </c:pt>
                <c:pt idx="11">
                  <c:v>3330.391000000001</c:v>
                </c:pt>
                <c:pt idx="12">
                  <c:v>427.54700000000008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67-4EF3-916B-3820F2C7DFA4}"/>
            </c:ext>
          </c:extLst>
        </c:ser>
        <c:gapDepth val="0"/>
        <c:shape val="cylinder"/>
        <c:axId val="45507712"/>
        <c:axId val="45509248"/>
        <c:axId val="0"/>
      </c:bar3DChart>
      <c:catAx>
        <c:axId val="45507712"/>
        <c:scaling>
          <c:orientation val="minMax"/>
        </c:scaling>
        <c:axPos val="b"/>
        <c:numFmt formatCode="General" sourceLinked="1"/>
        <c:tickLblPos val="low"/>
        <c:txPr>
          <a:bodyPr rot="-5400000" vert="horz"/>
          <a:lstStyle/>
          <a:p>
            <a:pPr>
              <a:defRPr/>
            </a:pPr>
            <a:endParaRPr lang="uk-UA"/>
          </a:p>
        </c:txPr>
        <c:crossAx val="45509248"/>
        <c:crosses val="autoZero"/>
        <c:lblAlgn val="ctr"/>
        <c:lblOffset val="100"/>
        <c:tickLblSkip val="1"/>
        <c:tickMarkSkip val="1"/>
      </c:catAx>
      <c:valAx>
        <c:axId val="45509248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uk-UA"/>
                  <a:t>тис. грн</a:t>
                </a:r>
              </a:p>
            </c:rich>
          </c:tx>
          <c:layout>
            <c:manualLayout>
              <c:xMode val="edge"/>
              <c:yMode val="edge"/>
              <c:x val="2.9142616660143558E-2"/>
              <c:y val="7.8840961010454583E-2"/>
            </c:manualLayout>
          </c:layout>
        </c:title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uk-UA"/>
          </a:p>
        </c:txPr>
        <c:crossAx val="45507712"/>
        <c:crosses val="autoZero"/>
        <c:crossBetween val="between"/>
      </c:valAx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FFFF00"/>
          </a:solidFill>
        </a:ln>
      </c:spPr>
    </c:plotArea>
    <c:plotVisOnly val="1"/>
    <c:dispBlanksAs val="gap"/>
  </c:chart>
  <c:spPr>
    <a:ln>
      <a:noFill/>
    </a:ln>
  </c:sp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0" i="0" u="none" strike="noStrike" kern="1200" cap="none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 smtClean="0"/>
              <a:t>Аналіз ефективності бюджетних програм</a:t>
            </a:r>
          </a:p>
          <a:p>
            <a:pPr>
              <a:defRPr sz="2128" b="0" i="0" u="none" strike="noStrike" kern="1200" cap="none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 dirty="0"/>
          </a:p>
        </c:rich>
      </c:tx>
      <c:layout>
        <c:manualLayout>
          <c:xMode val="edge"/>
          <c:yMode val="edge"/>
          <c:x val="0.17490469378517176"/>
          <c:y val="0"/>
        </c:manualLayout>
      </c:layout>
      <c:spPr>
        <a:noFill/>
        <a:ln>
          <a:noFill/>
        </a:ln>
        <a:effectLst/>
      </c:spPr>
    </c:title>
    <c:view3D>
      <c:hPercent val="100"/>
      <c:depthPercent val="100"/>
      <c:rAngAx val="1"/>
    </c:view3D>
    <c:floor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501985546142289E-2"/>
          <c:y val="7.0750770122518458E-2"/>
          <c:w val="0.90199988408389731"/>
          <c:h val="0.7353499631436596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tx1"/>
              </a:contourClr>
            </a:sp3d>
          </c:spPr>
          <c:dPt>
            <c:idx val="1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291-40E0-9926-39710CAC4899}"/>
              </c:ext>
            </c:extLst>
          </c:dPt>
          <c:dPt>
            <c:idx val="3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291-40E0-9926-39710CAC4899}"/>
              </c:ext>
            </c:extLst>
          </c:dPt>
          <c:dPt>
            <c:idx val="4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291-40E0-9926-39710CAC4899}"/>
              </c:ext>
            </c:extLst>
          </c:dPt>
          <c:dPt>
            <c:idx val="8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291-40E0-9926-39710CAC4899}"/>
              </c:ext>
            </c:extLst>
          </c:dPt>
          <c:dPt>
            <c:idx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0291-40E0-9926-39710CAC4899}"/>
              </c:ext>
            </c:extLst>
          </c:dPt>
          <c:dPt>
            <c:idx val="1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291-40E0-9926-39710CAC4899}"/>
              </c:ext>
            </c:extLst>
          </c:dPt>
          <c:dPt>
            <c:idx val="11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tx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291-40E0-9926-39710CAC48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Sheet1!$B$1:$N$1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Sheet1!$B$2:$N$2</c:f>
              <c:numCache>
                <c:formatCode>General</c:formatCode>
                <c:ptCount val="13"/>
                <c:pt idx="0">
                  <c:v>141.4</c:v>
                </c:pt>
                <c:pt idx="1">
                  <c:v>202.4</c:v>
                </c:pt>
                <c:pt idx="2">
                  <c:v>100.5</c:v>
                </c:pt>
                <c:pt idx="3">
                  <c:v>222.9</c:v>
                </c:pt>
                <c:pt idx="4">
                  <c:v>209.2</c:v>
                </c:pt>
                <c:pt idx="5">
                  <c:v>130</c:v>
                </c:pt>
                <c:pt idx="6">
                  <c:v>174.7</c:v>
                </c:pt>
                <c:pt idx="7">
                  <c:v>175</c:v>
                </c:pt>
                <c:pt idx="8">
                  <c:v>225</c:v>
                </c:pt>
                <c:pt idx="9">
                  <c:v>233.2</c:v>
                </c:pt>
                <c:pt idx="10">
                  <c:v>224.5</c:v>
                </c:pt>
                <c:pt idx="11">
                  <c:v>210.7</c:v>
                </c:pt>
                <c:pt idx="12">
                  <c:v>72.5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291-40E0-9926-39710CAC4899}"/>
            </c:ext>
          </c:extLst>
        </c:ser>
        <c:shape val="cylinder"/>
        <c:axId val="51797376"/>
        <c:axId val="51799168"/>
        <c:axId val="0"/>
      </c:bar3DChart>
      <c:catAx>
        <c:axId val="51797376"/>
        <c:scaling>
          <c:orientation val="minMax"/>
        </c:scaling>
        <c:axPos val="b"/>
        <c:numFmt formatCode="General" sourceLinked="1"/>
        <c:majorTickMark val="none"/>
        <c:tickLblPos val="low"/>
        <c:spPr>
          <a:noFill/>
          <a:ln>
            <a:noFill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51799168"/>
        <c:crosses val="autoZero"/>
        <c:lblAlgn val="ctr"/>
        <c:lblOffset val="100"/>
        <c:tickLblSkip val="1"/>
        <c:tickMarkSkip val="1"/>
      </c:catAx>
      <c:valAx>
        <c:axId val="5179916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5179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0.03084</cdr:x>
      <cdr:y>0.83109</cdr:y>
    </cdr:from>
    <cdr:to>
      <cdr:x>0.14272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2027" y="512555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0.03084</cdr:x>
      <cdr:y>0.83109</cdr:y>
    </cdr:from>
    <cdr:to>
      <cdr:x>0.14272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2027" y="505354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0.17181</cdr:x>
      <cdr:y>0.82793</cdr:y>
    </cdr:from>
    <cdr:to>
      <cdr:x>0.28369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04155" y="483752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0.80992</cdr:x>
      <cdr:y>0.40673</cdr:y>
    </cdr:from>
    <cdr:to>
      <cdr:x>0.91486</cdr:x>
      <cdr:y>0.58482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56784" y="20882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0.82645</cdr:x>
      <cdr:y>0.37868</cdr:y>
    </cdr:from>
    <cdr:to>
      <cdr:x>0.93139</cdr:x>
      <cdr:y>0.55677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00800" y="194421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0.80165</cdr:x>
      <cdr:y>0.43478</cdr:y>
    </cdr:from>
    <cdr:to>
      <cdr:x>0.81818</cdr:x>
      <cdr:y>0.4488</cdr:y>
    </cdr:to>
    <cdr:sp macro="" textlink="">
      <cdr:nvSpPr>
        <cdr:cNvPr id="4" name="Блок-схема: узел 3"/>
        <cdr:cNvSpPr/>
      </cdr:nvSpPr>
      <cdr:spPr bwMode="auto">
        <a:xfrm xmlns:a="http://schemas.openxmlformats.org/drawingml/2006/main">
          <a:off x="6984776" y="2232248"/>
          <a:ext cx="144016" cy="72008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0.81818</cdr:x>
      <cdr:y>0.42075</cdr:y>
    </cdr:from>
    <cdr:to>
      <cdr:x>0.98098</cdr:x>
      <cdr:y>0.46283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128792" y="2160240"/>
          <a:ext cx="14184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dirty="0" smtClean="0"/>
            <a:t>Висока ефективність</a:t>
          </a:r>
          <a:endParaRPr lang="uk-UA" sz="1100" dirty="0"/>
        </a:p>
      </cdr:txBody>
    </cdr:sp>
  </cdr:relSizeAnchor>
  <cdr:relSizeAnchor xmlns:cdr="http://schemas.openxmlformats.org/drawingml/2006/chartDrawing">
    <cdr:from>
      <cdr:x>0.80165</cdr:x>
      <cdr:y>0.54698</cdr:y>
    </cdr:from>
    <cdr:to>
      <cdr:x>0.81818</cdr:x>
      <cdr:y>0.561</cdr:y>
    </cdr:to>
    <cdr:sp macro="" textlink="">
      <cdr:nvSpPr>
        <cdr:cNvPr id="6" name="Блок-схема: узел 5"/>
        <cdr:cNvSpPr/>
      </cdr:nvSpPr>
      <cdr:spPr bwMode="auto">
        <a:xfrm xmlns:a="http://schemas.openxmlformats.org/drawingml/2006/main">
          <a:off x="6984776" y="2808312"/>
          <a:ext cx="144016" cy="7200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FFFF00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0.81818</cdr:x>
      <cdr:y>0.53295</cdr:y>
    </cdr:from>
    <cdr:to>
      <cdr:x>0.91486</cdr:x>
      <cdr:y>0.58905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128792" y="2736304"/>
          <a:ext cx="84239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dirty="0" smtClean="0"/>
            <a:t>Низька ефективність</a:t>
          </a:r>
        </a:p>
      </cdr:txBody>
    </cdr:sp>
  </cdr:relSizeAnchor>
  <cdr:relSizeAnchor xmlns:cdr="http://schemas.openxmlformats.org/drawingml/2006/chartDrawing">
    <cdr:from>
      <cdr:x>0.80165</cdr:x>
      <cdr:y>0.49282</cdr:y>
    </cdr:from>
    <cdr:to>
      <cdr:x>0.81818</cdr:x>
      <cdr:y>0.50718</cdr:y>
    </cdr:to>
    <cdr:sp macro="" textlink="">
      <cdr:nvSpPr>
        <cdr:cNvPr id="8" name="Блок-схема: узел 7"/>
        <cdr:cNvSpPr/>
      </cdr:nvSpPr>
      <cdr:spPr bwMode="auto">
        <a:xfrm xmlns:a="http://schemas.openxmlformats.org/drawingml/2006/main">
          <a:off x="6984776" y="2530249"/>
          <a:ext cx="144016" cy="7375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0.81818</cdr:x>
      <cdr:y>0.47896</cdr:y>
    </cdr:from>
    <cdr:to>
      <cdr:x>0.92313</cdr:x>
      <cdr:y>0.52104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7128792" y="245911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dirty="0" smtClean="0"/>
            <a:t>Середня ефективність</a:t>
          </a:r>
        </a:p>
        <a:p xmlns:a="http://schemas.openxmlformats.org/drawingml/2006/main">
          <a:endParaRPr lang="uk-UA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 descr="C:\pptwork\0809\독립 바탕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</p:spPr>
      </p:pic>
      <p:sp>
        <p:nvSpPr>
          <p:cNvPr id="27239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52400" y="5562600"/>
            <a:ext cx="6324600" cy="838200"/>
          </a:xfrm>
        </p:spPr>
        <p:txBody>
          <a:bodyPr/>
          <a:lstStyle>
            <a:lvl1pPr marL="0" indent="0" algn="r">
              <a:buFontTx/>
              <a:buNone/>
              <a:defRPr sz="2000">
                <a:latin typeface="-윤고딕140" pitchFamily="18" charset="-127"/>
                <a:ea typeface="-윤고딕140" pitchFamily="18" charset="-127"/>
              </a:defRPr>
            </a:lvl1pPr>
          </a:lstStyle>
          <a:p>
            <a:r>
              <a:rPr lang="ru-RU" altLang="ko-KR" smtClean="0"/>
              <a:t>Образец подзаголовка</a:t>
            </a:r>
            <a:endParaRPr lang="ko-KR" altLang="en-US" dirty="0"/>
          </a:p>
        </p:txBody>
      </p:sp>
      <p:sp>
        <p:nvSpPr>
          <p:cNvPr id="27239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endParaRPr lang="en-US" altLang="ko-KR" dirty="0"/>
          </a:p>
        </p:txBody>
      </p:sp>
      <p:sp>
        <p:nvSpPr>
          <p:cNvPr id="272392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endParaRPr lang="en-US" altLang="ko-KR" dirty="0"/>
          </a:p>
        </p:txBody>
      </p:sp>
      <p:sp>
        <p:nvSpPr>
          <p:cNvPr id="27239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fld id="{B0E27D9F-A456-4315-A236-0611A4991678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10" name="Месяц 12"/>
          <p:cNvSpPr/>
          <p:nvPr userDrawn="1"/>
        </p:nvSpPr>
        <p:spPr>
          <a:xfrm rot="8978344">
            <a:off x="1184336" y="807244"/>
            <a:ext cx="516579" cy="1143008"/>
          </a:xfrm>
          <a:prstGeom prst="moon">
            <a:avLst/>
          </a:prstGeom>
          <a:solidFill>
            <a:schemeClr val="bg1"/>
          </a:solidFill>
          <a:ln>
            <a:noFill/>
          </a:ln>
          <a:effectLst>
            <a:outerShdw blurRad="571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9144000" cy="172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0" descr="artplus_nature_naturalcity38_g"/>
          <p:cNvPicPr>
            <a:picLocks noChangeAspect="1" noChangeArrowheads="1"/>
          </p:cNvPicPr>
          <p:nvPr userDrawn="1"/>
        </p:nvPicPr>
        <p:blipFill>
          <a:blip r:embed="rId4" cstate="print">
            <a:lum bright="-10000" contrast="30000"/>
          </a:blip>
          <a:srcRect l="12500"/>
          <a:stretch>
            <a:fillRect/>
          </a:stretch>
        </p:blipFill>
        <p:spPr bwMode="auto">
          <a:xfrm flipH="1">
            <a:off x="4824654" y="2132857"/>
            <a:ext cx="4319346" cy="4725144"/>
          </a:xfrm>
          <a:prstGeom prst="rect">
            <a:avLst/>
          </a:prstGeom>
          <a:noFill/>
        </p:spPr>
      </p:pic>
      <p:sp>
        <p:nvSpPr>
          <p:cNvPr id="11" name="1 Título"/>
          <p:cNvSpPr>
            <a:spLocks noGrp="1"/>
          </p:cNvSpPr>
          <p:nvPr>
            <p:ph type="title"/>
          </p:nvPr>
        </p:nvSpPr>
        <p:spPr>
          <a:xfrm>
            <a:off x="0" y="3068960"/>
            <a:ext cx="7772400" cy="1362075"/>
          </a:xfrm>
        </p:spPr>
        <p:txBody>
          <a:bodyPr anchor="t"/>
          <a:lstStyle>
            <a:lvl1pPr algn="l">
              <a:defRPr sz="3600" b="1" cap="none">
                <a:ln>
                  <a:solidFill>
                    <a:sysClr val="windowText" lastClr="000000"/>
                  </a:solidFill>
                </a:ln>
                <a:effectLst>
                  <a:innerShdw blurRad="63500" dist="50800" dir="18900000">
                    <a:prstClr val="black"/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EFACE-D132-45FD-9085-FF1F243419D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24650" y="152400"/>
            <a:ext cx="2190750" cy="6096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19850" cy="6096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D4130-FE45-4274-A59D-45076722DC4C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rgbClr val="00669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468288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ctr">
              <a:defRPr sz="3600" b="1" cap="none" spc="0">
                <a:ln>
                  <a:solidFill>
                    <a:sysClr val="windowText" lastClr="000000"/>
                  </a:solidFill>
                  <a:prstDash val="solid"/>
                </a:ln>
                <a:solidFill>
                  <a:srgbClr val="FFCC66"/>
                </a:solidFill>
                <a:effectLst>
                  <a:outerShdw blurRad="50800" dist="38100" dir="18900000" algn="bl" rotWithShape="0">
                    <a:prstClr val="black"/>
                  </a:outerShdw>
                </a:effectLst>
                <a:latin typeface="Arial Black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1000" y="1340768"/>
            <a:ext cx="8763000" cy="4876800"/>
          </a:xfrm>
        </p:spPr>
        <p:txBody>
          <a:bodyPr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1pPr>
            <a:lvl2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2pPr>
            <a:lvl3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3pPr>
            <a:lvl4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4pPr>
            <a:lvl5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0273A-636F-4E51-811B-2C846AFC8279}" type="slidenum">
              <a:rPr lang="en-US" altLang="ko-KR"/>
              <a:pPr/>
              <a:t>‹#›</a:t>
            </a:fld>
            <a:endParaRPr lang="en-US" altLang="ko-KR"/>
          </a:p>
        </p:txBody>
      </p:sp>
      <p:pic>
        <p:nvPicPr>
          <p:cNvPr id="8" name="Picture 160" descr="artplus_nature_naturalcity38_g"/>
          <p:cNvPicPr>
            <a:picLocks noChangeAspect="1" noChangeArrowheads="1"/>
          </p:cNvPicPr>
          <p:nvPr userDrawn="1"/>
        </p:nvPicPr>
        <p:blipFill>
          <a:blip r:embed="rId2" cstate="print">
            <a:lum bright="-10000" contrast="30000"/>
          </a:blip>
          <a:srcRect l="12500"/>
          <a:stretch>
            <a:fillRect/>
          </a:stretch>
        </p:blipFill>
        <p:spPr bwMode="auto">
          <a:xfrm flipH="1">
            <a:off x="5868144" y="3274381"/>
            <a:ext cx="3275856" cy="3583619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3D89F-ED64-4F17-AE47-CA9A2A403E2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3053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3053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84153-8F80-4115-99B7-C0A02F44BC48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3E633-E326-483B-B138-DCAF054D21C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04C1C8-1EAA-4283-A026-3577C453AD2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5ECD2-5DEC-41BF-B7BC-6B1BB490916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B872D-25B4-4CD9-9B33-94018661B7D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35100-992B-453A-BE59-CFEAA1F92DC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763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 smtClean="0"/>
          </a:p>
        </p:txBody>
      </p:sp>
      <p:sp>
        <p:nvSpPr>
          <p:cNvPr id="27136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3716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 smtClean="0"/>
          </a:p>
        </p:txBody>
      </p:sp>
      <p:sp>
        <p:nvSpPr>
          <p:cNvPr id="27136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endParaRPr lang="en-US" altLang="ko-KR"/>
          </a:p>
        </p:txBody>
      </p:sp>
      <p:sp>
        <p:nvSpPr>
          <p:cNvPr id="27136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endParaRPr lang="en-US" altLang="ko-KR"/>
          </a:p>
        </p:txBody>
      </p:sp>
      <p:sp>
        <p:nvSpPr>
          <p:cNvPr id="2713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fld id="{E61D690D-2B05-4EAF-A431-6A638FB3B70F}" type="slidenum">
              <a:rPr lang="en-US" altLang="ko-KR"/>
              <a:pPr/>
              <a:t>‹#›</a:t>
            </a:fld>
            <a:endParaRPr lang="en-US" altLang="ko-KR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04664"/>
            <a:ext cx="91440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Arial Black" pitchFamily="34" charset="0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000">
          <a:solidFill>
            <a:srgbClr val="FFFF99"/>
          </a:solidFill>
          <a:latin typeface="-윤고딕140" pitchFamily="18" charset="-127"/>
          <a:ea typeface="-윤고딕140" pitchFamily="18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2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" y="260648"/>
            <a:ext cx="8763000" cy="576064"/>
          </a:xfrm>
        </p:spPr>
        <p:txBody>
          <a:bodyPr/>
          <a:lstStyle/>
          <a:p>
            <a:r>
              <a:rPr lang="uk-UA" sz="20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Відділ будівництва, комунального господарства і газифікації виконавчого комітету Нововолинської міської ради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07557"/>
            <a:ext cx="8763000" cy="216024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  <a:effectLst/>
              </a:rPr>
              <a:t>Інформація </a:t>
            </a:r>
            <a:r>
              <a:rPr lang="uk-UA" dirty="0">
                <a:solidFill>
                  <a:srgbClr val="FF0000"/>
                </a:solidFill>
                <a:effectLst/>
              </a:rPr>
              <a:t>про виконання бюджетних програм у тому числі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      досягнення </a:t>
            </a:r>
            <a:r>
              <a:rPr lang="uk-UA" dirty="0">
                <a:solidFill>
                  <a:srgbClr val="FF0000"/>
                </a:solidFill>
                <a:effectLst/>
              </a:rPr>
              <a:t>цілей державної політики у сфері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житлово-                комунального </a:t>
            </a:r>
            <a:r>
              <a:rPr lang="uk-UA" dirty="0">
                <a:solidFill>
                  <a:srgbClr val="FF0000"/>
                </a:solidFill>
                <a:effectLst/>
              </a:rPr>
              <a:t>господарства, реалізацію якої забезпечує відділ будівництва, комунального господарства і газифікації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                виконавчого </a:t>
            </a:r>
            <a:r>
              <a:rPr lang="uk-UA" dirty="0">
                <a:solidFill>
                  <a:srgbClr val="FF0000"/>
                </a:solidFill>
                <a:effectLst/>
              </a:rPr>
              <a:t>комітету Нововолинської міської ради за 2020 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рік</a:t>
            </a:r>
            <a:endParaRPr lang="uk-UA" dirty="0">
              <a:solidFill>
                <a:srgbClr val="FF0000"/>
              </a:solidFill>
              <a:effectLst/>
            </a:endParaRPr>
          </a:p>
          <a:p>
            <a:endParaRPr lang="es-ES" dirty="0"/>
          </a:p>
        </p:txBody>
      </p:sp>
      <p:pic>
        <p:nvPicPr>
          <p:cNvPr id="6" name="Picture 2" descr="Nowowolynsk_-_her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53136"/>
            <a:ext cx="1105662" cy="143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imag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684716"/>
            <a:ext cx="1152128" cy="128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scontent.flwo1-1.fna.fbcdn.net/v/t1.0-9/p720x720/117294439_10220761185531407_8622687337064355260_o.jpg?_nc_cat=110&amp;ccb=1-3&amp;_nc_sid=825194&amp;_nc_ohc=nj3W3tH-HnMAX-UWzgt&amp;_nc_ht=scontent.flwo1-1.fna&amp;tp=6&amp;oh=95d708e5735056d69d4835ea83a01627&amp;oe=606EFB2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583" y="3356993"/>
            <a:ext cx="5629417" cy="3501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612304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/>
          </a:p>
        </p:txBody>
      </p:sp>
      <p:sp>
        <p:nvSpPr>
          <p:cNvPr id="4" name="TextBox 3"/>
          <p:cNvSpPr txBox="1"/>
          <p:nvPr/>
        </p:nvSpPr>
        <p:spPr>
          <a:xfrm>
            <a:off x="2370166" y="980728"/>
            <a:ext cx="4327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</a:t>
            </a:r>
            <a:r>
              <a:rPr lang="uk-UA" sz="2000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ефективністю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380838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«Утримання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та розвиток автомобільних доріг та дорожньої інфраструктури за рахунок коштів місцевого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бюджету» - 233,2 бали, профінансовано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5 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672,898 </a:t>
            </a:r>
            <a:r>
              <a:rPr lang="uk-UA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млн.грн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Які місцеві дороги на Волині ремонтуватимуть у 2021 році. СПИСОК | Центр  журналістських розслідувань «Сила правди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81747"/>
            <a:ext cx="3968441" cy="29581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55976" y="2572405"/>
            <a:ext cx="44644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- Поточний ремонт асфальтного покриття автомобільних доріг: ремонт на   36-ти  вулицях – 4 419 772,00 грн.;</a:t>
            </a:r>
          </a:p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- Підсипка та </a:t>
            </a:r>
            <a:r>
              <a:rPr lang="uk-UA" sz="1400" dirty="0" err="1">
                <a:latin typeface="Arial" panose="020B0604020202020204" pitchFamily="34" charset="0"/>
                <a:cs typeface="Arial" panose="020B0604020202020204" pitchFamily="34" charset="0"/>
              </a:rPr>
              <a:t>грейдерування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 доріг без асфальтного покриття в секторі індивідуальної забудови:  </a:t>
            </a:r>
            <a:r>
              <a:rPr lang="uk-UA" sz="1400" i="1" dirty="0">
                <a:latin typeface="Arial" panose="020B0604020202020204" pitchFamily="34" charset="0"/>
                <a:cs typeface="Arial" panose="020B0604020202020204" pitchFamily="34" charset="0"/>
              </a:rPr>
              <a:t>виконані роботи на 28-и вулицях – 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65 855,28 грн.;</a:t>
            </a:r>
          </a:p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- Забезпечення </a:t>
            </a:r>
            <a:r>
              <a:rPr lang="uk-UA" sz="1400" dirty="0" err="1">
                <a:latin typeface="Arial" panose="020B0604020202020204" pitchFamily="34" charset="0"/>
                <a:cs typeface="Arial" panose="020B0604020202020204" pitchFamily="34" charset="0"/>
              </a:rPr>
              <a:t>протиожеледними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 матеріалами з метою підвищення експлуатаційних показників автомобільних доріг в осінньо-зимовий період - </a:t>
            </a:r>
          </a:p>
          <a:p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552 300,00 грн.;</a:t>
            </a:r>
          </a:p>
          <a:p>
            <a:pPr lvl="0"/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Нанесення дорожньої розмітки: відновлення та нанесення вертикальної та горизонтальної  розмітки – 575 000,00 грн.;</a:t>
            </a:r>
          </a:p>
          <a:p>
            <a:pPr lvl="0"/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Установлення, заміна та ремонт дорожніх знаків з використанням сучасних матеріалів: замінено та встановлено 66 од. дорожніх знаків – 59 970,76 грн.</a:t>
            </a:r>
          </a:p>
        </p:txBody>
      </p:sp>
    </p:spTree>
    <p:extLst>
      <p:ext uri="{BB962C8B-B14F-4D97-AF65-F5344CB8AC3E}">
        <p14:creationId xmlns="" xmlns:p14="http://schemas.microsoft.com/office/powerpoint/2010/main" val="17398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540296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980728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ефективністю</a:t>
            </a:r>
            <a:endParaRPr lang="uk-UA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38083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Утримання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розвиток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автомобільних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доріг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дорожньої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інфраструктури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рахунок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субвенції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  державного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бюджету» - 224,5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балів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профінансовано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539,371 </a:t>
            </a:r>
            <a:r>
              <a:rPr lang="uk-UA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млн.грн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s://volynonline.com/wp-content/uploads/2020/11/img_0050_koryhova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8980"/>
            <a:ext cx="3873384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xn--b1aasidjedbb0byj.com.ua/wp-content/uploads/2020/08/IMG_5753-1-696x4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77072"/>
            <a:ext cx="3891596" cy="2594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32040" y="2492896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вул.Зелена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149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670,0 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грн.</a:t>
            </a:r>
          </a:p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вул.Грінченка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– 1 798 773,20 грн.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4509120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вул.Молодіжна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(від </a:t>
            </a:r>
            <a:r>
              <a:rPr lang="uk-UA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вул.Козацької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 до вулиці Волинської) – </a:t>
            </a:r>
          </a:p>
          <a:p>
            <a:pPr lvl="0"/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972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 975,60 грн.</a:t>
            </a:r>
          </a:p>
          <a:p>
            <a:pPr lvl="0"/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вул. Макарова (від пікету00+00 до пікету 1+80) – </a:t>
            </a:r>
            <a:endParaRPr lang="uk-UA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 617 952,25 грн</a:t>
            </a:r>
          </a:p>
        </p:txBody>
      </p:sp>
    </p:spTree>
    <p:extLst>
      <p:ext uri="{BB962C8B-B14F-4D97-AF65-F5344CB8AC3E}">
        <p14:creationId xmlns="" xmlns:p14="http://schemas.microsoft.com/office/powerpoint/2010/main" val="61652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619672" y="2996952"/>
            <a:ext cx="8763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Arial Black" pitchFamily="34" charset="0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rgbClr val="FFFF99"/>
                </a:solidFill>
                <a:latin typeface="-윤고딕140" pitchFamily="18" charset="-127"/>
                <a:ea typeface="-윤고딕140" pitchFamily="18" charset="-127"/>
              </a:defRPr>
            </a:lvl9pPr>
          </a:lstStyle>
          <a:p>
            <a:r>
              <a:rPr lang="uk-UA" kern="0" dirty="0" smtClean="0">
                <a:solidFill>
                  <a:srgbClr val="C00000"/>
                </a:solidFill>
              </a:rPr>
              <a:t>ДЯКУЄМО ЗА УВАГУ!</a:t>
            </a:r>
            <a:endParaRPr lang="uk-UA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70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84" y="1844824"/>
            <a:ext cx="8894512" cy="1440160"/>
          </a:xfrm>
        </p:spPr>
        <p:txBody>
          <a:bodyPr/>
          <a:lstStyle/>
          <a:p>
            <a: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Метою відділу є забезпечення на території міста реалізації державної політики у сфері </a:t>
            </a:r>
            <a:r>
              <a:rPr lang="uk-UA" sz="15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житлово-комунального </a:t>
            </a:r>
            <a: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  <a:t>господарства, координація діяльності </a:t>
            </a:r>
            <a:r>
              <a:rPr lang="uk-UA" sz="15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підприємств</a:t>
            </a:r>
            <a: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  <a:t>, установ та організації галузі для створення комфортного проживання мешканців міста, впорядкування та утримання в належному стані комунальної та житлової сфери та покращення екологічного стану міста.</a:t>
            </a:r>
            <a:br>
              <a:rPr lang="uk-UA" sz="1500" b="1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endParaRPr lang="uk-UA" sz="15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1984" y="3391592"/>
            <a:ext cx="8894512" cy="2845719"/>
          </a:xfrm>
        </p:spPr>
        <p:txBody>
          <a:bodyPr/>
          <a:lstStyle/>
          <a:p>
            <a:pPr marL="0" indent="0">
              <a:buNone/>
            </a:pP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Основними завданнями відділу будівництва, комунального господарства і газифікації є здійснення повноважень у сфері житлово-комунального господарства , а саме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:</a:t>
            </a:r>
          </a:p>
          <a:p>
            <a:endParaRPr lang="uk-UA" sz="1400" dirty="0" smtClean="0">
              <a:solidFill>
                <a:srgbClr val="006699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водо-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теплопостачання,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водовідведення, експлуатації 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ремонту житла, дорожнього і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зеленого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господарства, благоустрою та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екології;</a:t>
            </a:r>
          </a:p>
          <a:p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участі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 розробленні проектів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програм економічного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соціального розвитку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міста,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цільових програм, спрямованих на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підвищення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рівня забезпеченості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житлово-комунальними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послугами, та поліпшення їх якості, в тому числі з питань житлової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політики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якості питної води,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охорони навколишнього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природного середовища,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безпеки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дорожнього руху,  </a:t>
            </a:r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енергозбереження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; </a:t>
            </a:r>
            <a:endParaRPr lang="uk-UA" sz="1400" dirty="0" smtClean="0">
              <a:solidFill>
                <a:srgbClr val="006699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uk-UA" sz="1400" dirty="0" smtClean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наданні </a:t>
            </a:r>
            <a:r>
              <a:rPr lang="uk-UA" sz="1400" dirty="0">
                <a:solidFill>
                  <a:srgbClr val="0066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адміністративних послуг.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116632"/>
            <a:ext cx="9108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i="1" dirty="0">
                <a:latin typeface="Arial" panose="020B0604020202020204" pitchFamily="34" charset="0"/>
              </a:rPr>
              <a:t>Відділ будівництва, комунального господарства і газифікації виконавчого </a:t>
            </a:r>
            <a:r>
              <a:rPr lang="uk-UA" sz="2000" i="1" dirty="0" smtClean="0">
                <a:latin typeface="Arial" panose="020B0604020202020204" pitchFamily="34" charset="0"/>
              </a:rPr>
              <a:t> комітету </a:t>
            </a:r>
            <a:r>
              <a:rPr lang="uk-UA" sz="2000" i="1" dirty="0">
                <a:latin typeface="Arial" panose="020B0604020202020204" pitchFamily="34" charset="0"/>
              </a:rPr>
              <a:t>Нововолинської </a:t>
            </a:r>
            <a:r>
              <a:rPr lang="uk-UA" sz="2000" i="1" dirty="0" smtClean="0">
                <a:latin typeface="Arial" panose="020B0604020202020204" pitchFamily="34" charset="0"/>
              </a:rPr>
              <a:t>міської </a:t>
            </a:r>
            <a:r>
              <a:rPr lang="uk-UA" sz="2000" i="1" dirty="0">
                <a:latin typeface="Arial" panose="020B0604020202020204" pitchFamily="34" charset="0"/>
              </a:rPr>
              <a:t>ради</a:t>
            </a:r>
            <a:endParaRPr lang="uk-UA" sz="2000" i="1" dirty="0"/>
          </a:p>
        </p:txBody>
      </p:sp>
    </p:spTree>
    <p:extLst>
      <p:ext uri="{BB962C8B-B14F-4D97-AF65-F5344CB8AC3E}">
        <p14:creationId xmlns="" xmlns:p14="http://schemas.microsoft.com/office/powerpoint/2010/main" val="36361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8807896" cy="684312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i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1124744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Обсяги фінансування сфери житлово-комунального господарства                     2016-2020 роки</a:t>
            </a:r>
            <a:endParaRPr lang="uk-UA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="" xmlns:p14="http://schemas.microsoft.com/office/powerpoint/2010/main" val="2950921556"/>
              </p:ext>
            </p:extLst>
          </p:nvPr>
        </p:nvGraphicFramePr>
        <p:xfrm>
          <a:off x="1463452" y="191683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40975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78098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Объект 13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57262021"/>
              </p:ext>
            </p:extLst>
          </p:nvPr>
        </p:nvGraphicFramePr>
        <p:xfrm>
          <a:off x="251520" y="1268760"/>
          <a:ext cx="8712968" cy="531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950338"/>
            <a:ext cx="8532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solidFill>
                  <a:srgbClr val="3366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Обсяги фінансування бюджетних програм сфери житлово-комунального господарства у 2019-2020 роках</a:t>
            </a:r>
          </a:p>
          <a:p>
            <a:pPr algn="ctr"/>
            <a:endParaRPr lang="uk-UA" sz="1600" dirty="0">
              <a:solidFill>
                <a:srgbClr val="3366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6237312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2020  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Блок-схема: узел 7"/>
          <p:cNvSpPr/>
          <p:nvPr/>
        </p:nvSpPr>
        <p:spPr bwMode="auto">
          <a:xfrm>
            <a:off x="1331640" y="6309320"/>
            <a:ext cx="144016" cy="72008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uk-U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6237312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Блок-схема: узел 10"/>
          <p:cNvSpPr/>
          <p:nvPr/>
        </p:nvSpPr>
        <p:spPr bwMode="auto">
          <a:xfrm>
            <a:off x="2324089" y="6294221"/>
            <a:ext cx="144016" cy="102205"/>
          </a:xfrm>
          <a:prstGeom prst="flowChartConnector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uk-U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456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8712968" cy="648072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052736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Бюджетні програми відділу у 2020 році</a:t>
            </a:r>
            <a:endParaRPr lang="uk-UA" dirty="0">
              <a:solidFill>
                <a:srgbClr val="0099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916832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Організація та проведення громадських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робіт                                             19,962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378497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Експлуатація та технічне обслуговування житлового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фонду                      4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09,430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840162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Забезпечення діяльності водопровідно-каналізаційного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господарства     100,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602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147567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Впровадження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засобів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обліку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витрат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регулювання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споживання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води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теплової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енергії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961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038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748729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Організація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благоустрою населених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пунктів                                                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21 373,871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4103670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Інша діяльність у сфері житлово-комунального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господарства                    36,000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1971" y="4554924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Будівництво </a:t>
            </a:r>
            <a:r>
              <a:rPr lang="uk-UA" sz="1600" dirty="0" err="1">
                <a:latin typeface="Arial" panose="020B0604020202020204" pitchFamily="34" charset="0"/>
                <a:cs typeface="Arial" panose="020B0604020202020204" pitchFamily="34" charset="0"/>
              </a:rPr>
              <a:t>об"єктів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 житлово-комунального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господарства                       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4 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644,446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4949684"/>
            <a:ext cx="81984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Будівництво споруд, установ та закладів фізичної культури і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спорту        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2 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000,000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1971" y="5337752"/>
            <a:ext cx="8054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Виконання інвестиційних проектів в рамках здійснення заходів щодо соціально-економічного розвитку окремих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територій                                                        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995,200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13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2" y="188640"/>
            <a:ext cx="88569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комітету Нововолинської міської ради</a:t>
            </a:r>
            <a:endParaRPr lang="uk-UA" sz="1900" dirty="0"/>
          </a:p>
        </p:txBody>
      </p:sp>
      <p:sp>
        <p:nvSpPr>
          <p:cNvPr id="10" name="TextBox 9"/>
          <p:cNvSpPr txBox="1"/>
          <p:nvPr/>
        </p:nvSpPr>
        <p:spPr>
          <a:xfrm>
            <a:off x="287524" y="1124744"/>
            <a:ext cx="864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Бюджетні програми відділу у 2020 </a:t>
            </a:r>
            <a:r>
              <a:rPr lang="uk-UA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році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1916832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Утримання та розвиток автомобільних доріг та дорожньої інфраструктури за рахунок коштів місцевого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                                                                               5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672,898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588" y="2685525"/>
            <a:ext cx="8316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Утримання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розвиток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автомобільних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доріг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дорожньої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інфраструктури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рахунок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субвенції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  державного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бюджету                                                                    </a:t>
            </a:r>
            <a:r>
              <a:rPr lang="uk-UA" sz="1600" i="1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539,371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3454840"/>
            <a:ext cx="8190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Внески до статутного капіталу суб’єктів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господарювання                              2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096,390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5516" y="4048018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Природоохоронні заходи за рахунок цільових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фондів                                   117,141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02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116632"/>
            <a:ext cx="914343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</a:t>
            </a:r>
            <a:r>
              <a:rPr lang="uk-UA" sz="1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виконавчого         </a:t>
            </a:r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комітету Нововолинської міської ради</a:t>
            </a:r>
            <a:endParaRPr lang="uk-UA" sz="1900" dirty="0"/>
          </a:p>
        </p:txBody>
      </p:sp>
      <p:graphicFrame>
        <p:nvGraphicFramePr>
          <p:cNvPr id="10" name="Объект 13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31324557"/>
              </p:ext>
            </p:extLst>
          </p:nvPr>
        </p:nvGraphicFramePr>
        <p:xfrm>
          <a:off x="107504" y="1196752"/>
          <a:ext cx="8712968" cy="513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90404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8256" y="71627"/>
            <a:ext cx="89644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900" i="1" dirty="0"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/>
          </a:p>
        </p:txBody>
      </p:sp>
      <p:sp>
        <p:nvSpPr>
          <p:cNvPr id="6" name="TextBox 5"/>
          <p:cNvSpPr txBox="1"/>
          <p:nvPr/>
        </p:nvSpPr>
        <p:spPr>
          <a:xfrm>
            <a:off x="1349388" y="98072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ефективністю</a:t>
            </a:r>
            <a:endParaRPr lang="uk-UA" sz="2000" dirty="0">
              <a:solidFill>
                <a:srgbClr val="0099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844824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Впровадження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засобів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обліку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витрат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регулювання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споживання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води 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теплової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енергії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» - 222,9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балів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профінансовано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961,038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тис.грн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встановлено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20 шт.)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564904"/>
            <a:ext cx="4752528" cy="3572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102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52400"/>
            <a:ext cx="8735888" cy="612304"/>
          </a:xfrm>
        </p:spPr>
        <p:txBody>
          <a:bodyPr/>
          <a:lstStyle/>
          <a:p>
            <a:pPr algn="ctr"/>
            <a:r>
              <a:rPr lang="uk-UA" sz="1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будівництва, комунального господарства і газифікації виконавчого         комітету Нововолинської міської ради</a:t>
            </a:r>
            <a:endParaRPr lang="uk-UA" sz="19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98072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rgbClr val="00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Програми з високою ефективністю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63979"/>
            <a:ext cx="914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«Виконання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інвестиційних проектів в рамках здійснення заходів щодо соціально-економічного розвитку окремих 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територій» - 225 балів, профінансовано </a:t>
            </a:r>
            <a:r>
              <a:rPr lang="uk-UA" sz="1600" dirty="0">
                <a:latin typeface="Arial" panose="020B0604020202020204" pitchFamily="34" charset="0"/>
                <a:cs typeface="Arial" panose="020B0604020202020204" pitchFamily="34" charset="0"/>
              </a:rPr>
              <a:t>6 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995,201 </a:t>
            </a:r>
            <a:r>
              <a:rPr lang="uk-UA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млн.грн</a:t>
            </a:r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xn--b1aasidjedbb0byj.com.ua/wp-content/uploads/2020/09/IMG_9601-696x4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880"/>
            <a:ext cx="7524836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5942210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Проведено 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Капітальний ремонт трибун та бігових доріжок стадіону </a:t>
            </a:r>
            <a:r>
              <a:rPr lang="uk-UA" sz="1400" dirty="0" err="1">
                <a:latin typeface="Arial" panose="020B0604020202020204" pitchFamily="34" charset="0"/>
                <a:cs typeface="Arial" panose="020B0604020202020204" pitchFamily="34" charset="0"/>
              </a:rPr>
              <a:t>СОКу</a:t>
            </a:r>
            <a:r>
              <a:rPr lang="uk-UA" sz="1400" dirty="0">
                <a:latin typeface="Arial" panose="020B0604020202020204" pitchFamily="34" charset="0"/>
                <a:cs typeface="Arial" panose="020B0604020202020204" pitchFamily="34" charset="0"/>
              </a:rPr>
              <a:t> “Шахтар” на пр. Перемоги, 5</a:t>
            </a:r>
          </a:p>
        </p:txBody>
      </p:sp>
    </p:spTree>
    <p:extLst>
      <p:ext uri="{BB962C8B-B14F-4D97-AF65-F5344CB8AC3E}">
        <p14:creationId xmlns="" xmlns:p14="http://schemas.microsoft.com/office/powerpoint/2010/main" val="384137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181">
  <a:themeElements>
    <a:clrScheme name="B18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181">
      <a:majorFont>
        <a:latin typeface="-윤고딕140"/>
        <a:ea typeface="-윤고딕140"/>
        <a:cs typeface=""/>
      </a:majorFont>
      <a:minorFont>
        <a:latin typeface="-윤고딕120"/>
        <a:ea typeface="-윤고딕12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B18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18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8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D8A182-3E0F-4B2D-9AB8-F1FAC7E5C1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Ночной город</Template>
  <TotalTime>440</TotalTime>
  <Words>640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-윤고딕140</vt:lpstr>
      <vt:lpstr>Arial Black</vt:lpstr>
      <vt:lpstr>Arial Narrow</vt:lpstr>
      <vt:lpstr>-윤고딕120</vt:lpstr>
      <vt:lpstr>Times New Roman</vt:lpstr>
      <vt:lpstr>굴림</vt:lpstr>
      <vt:lpstr>B181</vt:lpstr>
      <vt:lpstr>Відділ будівництва, комунального господарства і газифікації виконавчого комітету Нововолинської міської ради</vt:lpstr>
      <vt:lpstr>Метою відділу є забезпечення на території міста реалізації державної політики у сфері житлово-комунального господарства, координація діяльності підприємств, установ та організації галузі для створення комфортного проживання мешканців міста, впорядкування та утримання в належному стані комунальної та житлової сфери та покращення екологічного стану міста. </vt:lpstr>
      <vt:lpstr>Відділ будівництва, комунального господарства і газифікації виконавчого  комітету Нововолинської міської ради</vt:lpstr>
      <vt:lpstr>Відділ будівництва, комунального господарства і газифікації виконавчого  комітету Нововолинської міської ради</vt:lpstr>
      <vt:lpstr>Слайд 5</vt:lpstr>
      <vt:lpstr>Слайд 6</vt:lpstr>
      <vt:lpstr>Слайд 7</vt:lpstr>
      <vt:lpstr>Слайд 8</vt:lpstr>
      <vt:lpstr>Відділ будівництва, комунального господарства і газифікації виконавчого         комітету Нововолинської міської ради</vt:lpstr>
      <vt:lpstr>Відділ будівництва, комунального господарства і газифікації виконавчого         комітету Нововолинської міської ради</vt:lpstr>
      <vt:lpstr>Відділ будівництва, комунального господарства і газифікації виконавчого         комітету Нововолинської міської ради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Львівський регіональний інститут державного управління Національної академії державного управління при Президентові України</dc:title>
  <dc:creator>Orystlava Sydorko</dc:creator>
  <cp:keywords/>
  <cp:lastModifiedBy>Користувач</cp:lastModifiedBy>
  <cp:revision>45</cp:revision>
  <dcterms:created xsi:type="dcterms:W3CDTF">2020-02-09T18:28:46Z</dcterms:created>
  <dcterms:modified xsi:type="dcterms:W3CDTF">2021-03-10T12:56:11Z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TC023967849991</vt:lpwstr>
  </property>
</Properties>
</file>